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Proxima Nova" panose="020B060402020202020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60B21C4-B4B9-4647-8EBF-76B92AD821E6}">
  <a:tblStyle styleId="{960B21C4-B4B9-4647-8EBF-76B92AD821E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252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14444813a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14444813a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26941a6b65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26941a6b65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26941a6b65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26941a6b65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26941a6b65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26941a6b65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26941a6b65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26941a6b65_0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09e6832b9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09e6832b9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 b="1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pearmin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/>
              <a:t>Laboratory Measurements of the Thickness, Index of Refraction, and Density of Ices Important to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Planetary Science</a:t>
            </a:r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1"/>
          </p:nvPr>
        </p:nvSpPr>
        <p:spPr>
          <a:xfrm>
            <a:off x="510450" y="3182325"/>
            <a:ext cx="4399500" cy="9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625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Moises Gomez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Advisor: Dr. Stephen Tegler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Department of Astronomy and Planetary Science</a:t>
            </a:r>
            <a:endParaRPr/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85450" y="3283288"/>
            <a:ext cx="1442106" cy="133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12175" y="3283302"/>
            <a:ext cx="858825" cy="133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311713" y="38970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Methane ice on Pluto mapped by the New Horizon’s spacecraft. (Source: NASA)</a:t>
            </a:r>
            <a:endParaRPr/>
          </a:p>
        </p:txBody>
      </p:sp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04263" y="333753"/>
            <a:ext cx="6335476" cy="3563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>
            <a:off x="311700" y="296925"/>
            <a:ext cx="3885600" cy="427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Deposited ice mixtures of CH</a:t>
            </a:r>
            <a:r>
              <a:rPr lang="en" sz="2400" baseline="-25000"/>
              <a:t>4</a:t>
            </a:r>
            <a:r>
              <a:rPr lang="en" sz="2400"/>
              <a:t> and N</a:t>
            </a:r>
            <a:r>
              <a:rPr lang="en" sz="2400" baseline="-25000"/>
              <a:t>2</a:t>
            </a:r>
            <a:r>
              <a:rPr lang="en" sz="2400"/>
              <a:t> onto a substrate inside of vacuum chamber.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Pressure  around           5 * 10</a:t>
            </a:r>
            <a:r>
              <a:rPr lang="en" sz="2400" baseline="30000"/>
              <a:t>-9</a:t>
            </a:r>
            <a:r>
              <a:rPr lang="en" sz="2400"/>
              <a:t> torr and temperatures ranging from 10-30K.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Thin films of ice &lt; 1 micron thick.</a:t>
            </a:r>
            <a:endParaRPr sz="240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700">
              <a:solidFill>
                <a:schemeClr val="dk1"/>
              </a:solidFill>
              <a:highlight>
                <a:srgbClr val="FF0000"/>
              </a:highlight>
            </a:endParaRPr>
          </a:p>
          <a:p>
            <a:pPr marL="457200" lvl="0" indent="-40005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00"/>
              <a:buChar char="●"/>
            </a:pPr>
            <a:r>
              <a:rPr lang="en" sz="2700">
                <a:solidFill>
                  <a:schemeClr val="dk1"/>
                </a:solidFill>
                <a:highlight>
                  <a:schemeClr val="lt1"/>
                </a:highlight>
              </a:rPr>
              <a:t>*Picture of the entire chamber*</a:t>
            </a:r>
            <a:endParaRPr sz="2700">
              <a:solidFill>
                <a:schemeClr val="dk1"/>
              </a:solidFill>
              <a:highlight>
                <a:schemeClr val="lt1"/>
              </a:highlight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9026" y="1875825"/>
            <a:ext cx="2284976" cy="2467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97297" y="296928"/>
            <a:ext cx="2463525" cy="40458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Lab Setup (Pt. 1 QCM, Las</a:t>
            </a:r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body" idx="1"/>
          </p:nvPr>
        </p:nvSpPr>
        <p:spPr>
          <a:xfrm>
            <a:off x="4572000" y="3332150"/>
            <a:ext cx="4260300" cy="123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Laser fringe data obtained from a N</a:t>
            </a:r>
            <a:r>
              <a:rPr lang="en" baseline="-25000"/>
              <a:t>2</a:t>
            </a:r>
            <a:r>
              <a:rPr lang="en"/>
              <a:t> and CH</a:t>
            </a:r>
            <a:r>
              <a:rPr lang="en" baseline="-25000"/>
              <a:t>4</a:t>
            </a:r>
            <a:r>
              <a:rPr lang="en"/>
              <a:t> (ratio 60:40) ice mixture at 10K.</a:t>
            </a:r>
            <a:endParaRPr/>
          </a:p>
        </p:txBody>
      </p:sp>
      <p:pic>
        <p:nvPicPr>
          <p:cNvPr id="83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230099"/>
            <a:ext cx="3865100" cy="3623526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1246" y="3721350"/>
            <a:ext cx="3054175" cy="115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89000" y="230100"/>
            <a:ext cx="4026301" cy="3019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6051176" y="507797"/>
            <a:ext cx="2030427" cy="2578227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7"/>
          <p:cNvSpPr txBox="1"/>
          <p:nvPr/>
        </p:nvSpPr>
        <p:spPr>
          <a:xfrm>
            <a:off x="618725" y="634925"/>
            <a:ext cx="1278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398300" y="4000250"/>
            <a:ext cx="41736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QCM frequency data obtained</a:t>
            </a:r>
            <a:r>
              <a:rPr lang="en"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"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from a N</a:t>
            </a:r>
            <a:r>
              <a:rPr lang="en" sz="1800" baseline="-250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2</a:t>
            </a:r>
            <a:r>
              <a:rPr lang="en"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 and CH</a:t>
            </a:r>
            <a:r>
              <a:rPr lang="en" sz="1800" baseline="-250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4</a:t>
            </a:r>
            <a:r>
              <a:rPr lang="en"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rPr>
              <a:t> (60:40) at 10K.</a:t>
            </a:r>
            <a:endParaRPr sz="1800">
              <a:solidFill>
                <a:schemeClr val="accent3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93" name="Google Shape;9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8300" y="223575"/>
            <a:ext cx="4629150" cy="3471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630750" y="2891039"/>
            <a:ext cx="3048000" cy="19812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7"/>
          <p:cNvSpPr txBox="1"/>
          <p:nvPr/>
        </p:nvSpPr>
        <p:spPr>
          <a:xfrm>
            <a:off x="4889575" y="245175"/>
            <a:ext cx="41736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Proxima Nova"/>
                <a:ea typeface="Proxima Nova"/>
                <a:cs typeface="Proxima Nova"/>
                <a:sym typeface="Proxima Nova"/>
              </a:rPr>
              <a:t>Quartz Crystal Microbalance (QCM)</a:t>
            </a:r>
            <a:endParaRPr sz="2000"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Optical Constants of CH</a:t>
            </a:r>
            <a:r>
              <a:rPr lang="en" baseline="-25000"/>
              <a:t>4</a:t>
            </a:r>
            <a:r>
              <a:rPr lang="en"/>
              <a:t> and N</a:t>
            </a:r>
            <a:r>
              <a:rPr lang="en" baseline="-25000"/>
              <a:t>2 </a:t>
            </a:r>
            <a:r>
              <a:rPr lang="en"/>
              <a:t>ice at 10K</a:t>
            </a:r>
            <a:endParaRPr baseline="30000"/>
          </a:p>
        </p:txBody>
      </p:sp>
      <p:graphicFrame>
        <p:nvGraphicFramePr>
          <p:cNvPr id="101" name="Google Shape;101;p18"/>
          <p:cNvGraphicFramePr/>
          <p:nvPr/>
        </p:nvGraphicFramePr>
        <p:xfrm>
          <a:off x="1066038" y="1301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{960B21C4-B4B9-4647-8EBF-76B92AD821E6}</a:tableStyleId>
              </a:tblPr>
              <a:tblGrid>
                <a:gridCol w="998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2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49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3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1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039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229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Sample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Ratio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Thickness (microns)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Density (g/cm</a:t>
                      </a:r>
                      <a:r>
                        <a:rPr lang="en" b="1" baseline="30000"/>
                        <a:t>3</a:t>
                      </a:r>
                      <a:r>
                        <a:rPr lang="en" b="1"/>
                        <a:t>)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Compared Density (g/cm</a:t>
                      </a:r>
                      <a:r>
                        <a:rPr lang="en" b="1" baseline="30000"/>
                        <a:t>3</a:t>
                      </a:r>
                      <a:r>
                        <a:rPr lang="en" b="1"/>
                        <a:t>)</a:t>
                      </a:r>
                      <a:endParaRPr b="1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n</a:t>
                      </a:r>
                      <a:r>
                        <a:rPr lang="en" b="1" baseline="-25000"/>
                        <a:t>vis</a:t>
                      </a:r>
                      <a:endParaRPr baseline="-250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Compared n</a:t>
                      </a:r>
                      <a:r>
                        <a:rPr lang="en" b="1" baseline="-25000"/>
                        <a:t>vis</a:t>
                      </a:r>
                      <a:r>
                        <a:rPr lang="en" b="1"/>
                        <a:t> </a:t>
                      </a:r>
                      <a:endParaRPr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8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</a:t>
                      </a:r>
                      <a:r>
                        <a:rPr lang="en" baseline="-25000"/>
                        <a:t>2</a:t>
                      </a:r>
                      <a:r>
                        <a:rPr lang="en" b="1"/>
                        <a:t>:</a:t>
                      </a:r>
                      <a:r>
                        <a:rPr lang="en"/>
                        <a:t>CH</a:t>
                      </a:r>
                      <a:r>
                        <a:rPr lang="en" baseline="-25000"/>
                        <a:t>4</a:t>
                      </a:r>
                      <a:r>
                        <a:rPr lang="en"/>
                        <a:t>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0:100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0.44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0.49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0.49*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1.32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1.30*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0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</a:t>
                      </a:r>
                      <a:r>
                        <a:rPr lang="en" baseline="-25000"/>
                        <a:t>2</a:t>
                      </a:r>
                      <a:r>
                        <a:rPr lang="en" b="1"/>
                        <a:t>:</a:t>
                      </a:r>
                      <a:r>
                        <a:rPr lang="en"/>
                        <a:t>CH</a:t>
                      </a:r>
                      <a:r>
                        <a:rPr lang="en" baseline="-25000"/>
                        <a:t>4</a:t>
                      </a:r>
                      <a:r>
                        <a:rPr lang="en"/>
                        <a:t>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60:40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0.61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FF"/>
                          </a:solidFill>
                        </a:rPr>
                        <a:t>0.71</a:t>
                      </a:r>
                      <a:endParaRPr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—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FF"/>
                          </a:solidFill>
                        </a:rPr>
                        <a:t>1.33</a:t>
                      </a:r>
                      <a:endParaRPr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—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7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</a:t>
                      </a:r>
                      <a:r>
                        <a:rPr lang="en" baseline="-25000"/>
                        <a:t>2</a:t>
                      </a:r>
                      <a:r>
                        <a:rPr lang="en" b="1"/>
                        <a:t>:</a:t>
                      </a:r>
                      <a:r>
                        <a:rPr lang="en"/>
                        <a:t>CH</a:t>
                      </a:r>
                      <a:r>
                        <a:rPr lang="en" baseline="-25000"/>
                        <a:t>4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80:20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0.95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FF"/>
                          </a:solidFill>
                        </a:rPr>
                        <a:t>0.93</a:t>
                      </a:r>
                      <a:endParaRPr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—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00FF"/>
                          </a:solidFill>
                        </a:rPr>
                        <a:t>1.28</a:t>
                      </a:r>
                      <a:endParaRPr>
                        <a:solidFill>
                          <a:srgbClr val="0000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—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5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N</a:t>
                      </a:r>
                      <a:r>
                        <a:rPr lang="en" baseline="-25000"/>
                        <a:t>2</a:t>
                      </a:r>
                      <a:r>
                        <a:rPr lang="en" b="1"/>
                        <a:t>:</a:t>
                      </a:r>
                      <a:r>
                        <a:rPr lang="en"/>
                        <a:t>CH</a:t>
                      </a:r>
                      <a:r>
                        <a:rPr lang="en" baseline="-25000"/>
                        <a:t>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100:0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1.26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0.98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0.95*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1.22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1.22*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" name="Google Shape;102;p18"/>
          <p:cNvSpPr txBox="1"/>
          <p:nvPr/>
        </p:nvSpPr>
        <p:spPr>
          <a:xfrm>
            <a:off x="1574863" y="4096400"/>
            <a:ext cx="59826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*</a:t>
            </a:r>
            <a:r>
              <a:rPr lang="en" sz="1100">
                <a:solidFill>
                  <a:srgbClr val="222222"/>
                </a:solidFill>
              </a:rPr>
              <a:t>Satorre, M. Á., et al. "Density of CH4, N2 and CO2 ices at different temperatures of deposition." </a:t>
            </a:r>
            <a:r>
              <a:rPr lang="en" sz="1100" i="1">
                <a:solidFill>
                  <a:srgbClr val="222222"/>
                </a:solidFill>
              </a:rPr>
              <a:t>Planetary and Space Science</a:t>
            </a:r>
            <a:r>
              <a:rPr lang="en" sz="1100">
                <a:solidFill>
                  <a:srgbClr val="222222"/>
                </a:solidFill>
              </a:rPr>
              <a:t> 56.13 (2008): 1748-1752.</a:t>
            </a:r>
            <a:endParaRPr sz="1100">
              <a:solidFill>
                <a:srgbClr val="22222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9"/>
          <p:cNvSpPr txBox="1">
            <a:spLocks noGrp="1"/>
          </p:cNvSpPr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/>
          </a:p>
        </p:txBody>
      </p:sp>
      <p:sp>
        <p:nvSpPr>
          <p:cNvPr id="108" name="Google Shape;108;p19"/>
          <p:cNvSpPr txBox="1"/>
          <p:nvPr/>
        </p:nvSpPr>
        <p:spPr>
          <a:xfrm>
            <a:off x="354200" y="3397725"/>
            <a:ext cx="8464800" cy="12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rPr>
              <a:t>Acknowledgement to:</a:t>
            </a:r>
            <a:endParaRPr>
              <a:solidFill>
                <a:schemeClr val="lt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roxima Nova"/>
              <a:buChar char="-"/>
            </a:pPr>
            <a:r>
              <a:rPr lang="en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rPr>
              <a:t>NASA/NAU Space Grant</a:t>
            </a:r>
            <a:endParaRPr>
              <a:solidFill>
                <a:schemeClr val="lt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roxima Nova"/>
              <a:buChar char="-"/>
            </a:pPr>
            <a:r>
              <a:rPr lang="en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rPr>
              <a:t>Dr. Stephen Tegler</a:t>
            </a:r>
            <a:endParaRPr>
              <a:solidFill>
                <a:schemeClr val="lt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roxima Nova"/>
              <a:buChar char="-"/>
            </a:pPr>
            <a:r>
              <a:rPr lang="en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rPr>
              <a:t>Dr. Will Grundy</a:t>
            </a:r>
            <a:endParaRPr>
              <a:solidFill>
                <a:schemeClr val="lt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roxima Nova"/>
              <a:buChar char="-"/>
            </a:pPr>
            <a:r>
              <a:rPr lang="en">
                <a:solidFill>
                  <a:schemeClr val="lt1"/>
                </a:solidFill>
                <a:latin typeface="Proxima Nova"/>
                <a:ea typeface="Proxima Nova"/>
                <a:cs typeface="Proxima Nova"/>
                <a:sym typeface="Proxima Nova"/>
              </a:rPr>
              <a:t>Aidan Madden-Watson</a:t>
            </a:r>
            <a:endParaRPr>
              <a:solidFill>
                <a:schemeClr val="lt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Microsoft Office PowerPoint</Application>
  <PresentationFormat>On-screen Show (16:9)</PresentationFormat>
  <Paragraphs>58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Proxima Nova</vt:lpstr>
      <vt:lpstr>Arial</vt:lpstr>
      <vt:lpstr>Spearmint</vt:lpstr>
      <vt:lpstr>Laboratory Measurements of the Thickness, Index of Refraction, and Density of Ices Important to Planetary Science</vt:lpstr>
      <vt:lpstr>PowerPoint Presentation</vt:lpstr>
      <vt:lpstr>PowerPoint Presentation</vt:lpstr>
      <vt:lpstr>Lab Setup (Pt. 1 QCM, Las</vt:lpstr>
      <vt:lpstr>PowerPoint Presentation</vt:lpstr>
      <vt:lpstr>Optical Constants of CH4 and N2 ice at 10K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Measurements of the Thickness, Index of Refraction, and Density of Ices Important to Planetary Science</dc:title>
  <dc:creator>Michelle A. Coe</dc:creator>
  <cp:lastModifiedBy>Coe, Michelle A - (macoe)</cp:lastModifiedBy>
  <cp:revision>1</cp:revision>
  <dcterms:modified xsi:type="dcterms:W3CDTF">2023-04-14T21:18:00Z</dcterms:modified>
</cp:coreProperties>
</file>